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45"/>
  </p:notesMasterIdLst>
  <p:sldIdLst>
    <p:sldId id="256" r:id="rId2"/>
    <p:sldId id="434" r:id="rId3"/>
    <p:sldId id="435" r:id="rId4"/>
    <p:sldId id="436" r:id="rId5"/>
    <p:sldId id="268" r:id="rId6"/>
    <p:sldId id="271" r:id="rId7"/>
    <p:sldId id="325" r:id="rId8"/>
    <p:sldId id="320" r:id="rId9"/>
    <p:sldId id="418" r:id="rId10"/>
    <p:sldId id="333" r:id="rId11"/>
    <p:sldId id="437" r:id="rId12"/>
    <p:sldId id="438" r:id="rId13"/>
    <p:sldId id="335" r:id="rId14"/>
    <p:sldId id="439" r:id="rId15"/>
    <p:sldId id="338" r:id="rId16"/>
    <p:sldId id="340" r:id="rId17"/>
    <p:sldId id="342" r:id="rId18"/>
    <p:sldId id="339" r:id="rId19"/>
    <p:sldId id="343" r:id="rId20"/>
    <p:sldId id="427" r:id="rId21"/>
    <p:sldId id="440" r:id="rId22"/>
    <p:sldId id="441" r:id="rId23"/>
    <p:sldId id="442" r:id="rId24"/>
    <p:sldId id="349" r:id="rId25"/>
    <p:sldId id="443" r:id="rId26"/>
    <p:sldId id="444" r:id="rId27"/>
    <p:sldId id="423" r:id="rId28"/>
    <p:sldId id="424" r:id="rId29"/>
    <p:sldId id="346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26" r:id="rId43"/>
    <p:sldId id="36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1"/>
    <p:restoredTop sz="94679"/>
  </p:normalViewPr>
  <p:slideViewPr>
    <p:cSldViewPr snapToGrid="0" snapToObjects="1" showGuides="1">
      <p:cViewPr varScale="1">
        <p:scale>
          <a:sx n="100" d="100"/>
          <a:sy n="100" d="100"/>
        </p:scale>
        <p:origin x="352" y="168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BIOS 8375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Sensitivity to Unmeasured Confounding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765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666509" y="11776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84" y="1392521"/>
            <a:ext cx="6283036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Quantify unmeasured 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105" y="1208015"/>
            <a:ext cx="7026895" cy="7035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657066">
            <a:off x="5785600" y="5569961"/>
            <a:ext cx="161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Cornfield</a:t>
            </a:r>
          </a:p>
        </p:txBody>
      </p:sp>
      <p:sp>
        <p:nvSpPr>
          <p:cNvPr id="6" name="TextBox 5"/>
          <p:cNvSpPr txBox="1"/>
          <p:nvPr/>
        </p:nvSpPr>
        <p:spPr>
          <a:xfrm rot="2345267">
            <a:off x="5289212" y="4150985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Rosenbaum &amp; Rubin</a:t>
            </a:r>
          </a:p>
        </p:txBody>
      </p:sp>
      <p:sp>
        <p:nvSpPr>
          <p:cNvPr id="7" name="TextBox 6"/>
          <p:cNvSpPr txBox="1"/>
          <p:nvPr/>
        </p:nvSpPr>
        <p:spPr>
          <a:xfrm rot="2454316">
            <a:off x="5681355" y="5297946"/>
            <a:ext cx="30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Schlesselman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345267">
            <a:off x="5281363" y="2993544"/>
            <a:ext cx="3140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Lin, </a:t>
            </a:r>
            <a:r>
              <a:rPr lang="en-US" sz="2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Psaty</a:t>
            </a:r>
            <a:r>
              <a:rPr lang="en-US" sz="2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&amp;</a:t>
            </a:r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Kronmal</a:t>
            </a:r>
            <a:endParaRPr lang="en-US" sz="24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0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1F9A5-3096-4541-B94C-3E3345A89387}"/>
              </a:ext>
            </a:extLst>
          </p:cNvPr>
          <p:cNvSpPr txBox="1"/>
          <p:nvPr/>
        </p:nvSpPr>
        <p:spPr>
          <a:xfrm>
            <a:off x="3244850" y="2291834"/>
            <a:ext cx="5702300" cy="240065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strike="sngStrike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67FA2-226E-A042-B5F3-B4588242E39C}"/>
              </a:ext>
            </a:extLst>
          </p:cNvPr>
          <p:cNvSpPr/>
          <p:nvPr/>
        </p:nvSpPr>
        <p:spPr>
          <a:xfrm>
            <a:off x="3355773" y="1278234"/>
            <a:ext cx="5556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/bios8375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50284-CC55-084A-B583-A1F96E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53" y="2699265"/>
            <a:ext cx="5175091" cy="3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9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800109" y="2279073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615546" y="3153035"/>
            <a:ext cx="1565564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65673" y="325884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18074" y="2279073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62256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077202" y="316611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9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946074" y="1163782"/>
            <a:ext cx="0" cy="4087091"/>
          </a:xfrm>
          <a:prstGeom prst="line">
            <a:avLst/>
          </a:prstGeom>
          <a:ln w="76200">
            <a:solidFill>
              <a:srgbClr val="7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5746" y="528170"/>
            <a:ext cx="108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39735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58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9088584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240983" y="2295569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94765" y="230576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72401" y="3217285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Γ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09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𝟑𝟑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1−0.3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+1.5(0.1−1)</m:t>
                          </m:r>
                          <m:r>
                            <m:rPr>
                              <m:nor/>
                            </m:rPr>
                            <a:rPr lang="en-US" sz="4800" dirty="0"/>
                            <m:t> 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1.5(0.1)−0.3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05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from the other covariates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2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Γ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LB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78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44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44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11049806" y="1546022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3794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3" y="46808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7666897" y="46808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07" y="387682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826" r="-7826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111050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342046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19623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87" y="276547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flipV="1">
            <a:off x="970671" y="2180492"/>
            <a:ext cx="11211951" cy="15743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725551" y="548640"/>
            <a:ext cx="6485206" cy="1561514"/>
          </a:xfrm>
          <a:custGeom>
            <a:avLst/>
            <a:gdLst>
              <a:gd name="connsiteX0" fmla="*/ 0 w 6485206"/>
              <a:gd name="connsiteY0" fmla="*/ 0 h 1561514"/>
              <a:gd name="connsiteX1" fmla="*/ 393895 w 6485206"/>
              <a:gd name="connsiteY1" fmla="*/ 295422 h 1561514"/>
              <a:gd name="connsiteX2" fmla="*/ 787791 w 6485206"/>
              <a:gd name="connsiteY2" fmla="*/ 422031 h 1561514"/>
              <a:gd name="connsiteX3" fmla="*/ 1561514 w 6485206"/>
              <a:gd name="connsiteY3" fmla="*/ 661182 h 1561514"/>
              <a:gd name="connsiteX4" fmla="*/ 1899138 w 6485206"/>
              <a:gd name="connsiteY4" fmla="*/ 745588 h 1561514"/>
              <a:gd name="connsiteX5" fmla="*/ 3305907 w 6485206"/>
              <a:gd name="connsiteY5" fmla="*/ 1083212 h 1561514"/>
              <a:gd name="connsiteX6" fmla="*/ 4515729 w 6485206"/>
              <a:gd name="connsiteY6" fmla="*/ 1308295 h 1561514"/>
              <a:gd name="connsiteX7" fmla="*/ 5795889 w 6485206"/>
              <a:gd name="connsiteY7" fmla="*/ 1491175 h 1561514"/>
              <a:gd name="connsiteX8" fmla="*/ 6485206 w 6485206"/>
              <a:gd name="connsiteY8" fmla="*/ 1561514 h 1561514"/>
              <a:gd name="connsiteX9" fmla="*/ 6485206 w 6485206"/>
              <a:gd name="connsiteY9" fmla="*/ 1561514 h 156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85206" h="1561514">
                <a:moveTo>
                  <a:pt x="0" y="0"/>
                </a:moveTo>
                <a:cubicBezTo>
                  <a:pt x="131298" y="112542"/>
                  <a:pt x="262597" y="225084"/>
                  <a:pt x="393895" y="295422"/>
                </a:cubicBezTo>
                <a:cubicBezTo>
                  <a:pt x="525193" y="365760"/>
                  <a:pt x="787791" y="422031"/>
                  <a:pt x="787791" y="422031"/>
                </a:cubicBezTo>
                <a:lnTo>
                  <a:pt x="1561514" y="661182"/>
                </a:lnTo>
                <a:cubicBezTo>
                  <a:pt x="1746738" y="715108"/>
                  <a:pt x="1899138" y="745588"/>
                  <a:pt x="1899138" y="745588"/>
                </a:cubicBezTo>
                <a:cubicBezTo>
                  <a:pt x="2189870" y="815926"/>
                  <a:pt x="2869809" y="989428"/>
                  <a:pt x="3305907" y="1083212"/>
                </a:cubicBezTo>
                <a:cubicBezTo>
                  <a:pt x="3742005" y="1176996"/>
                  <a:pt x="4100732" y="1240301"/>
                  <a:pt x="4515729" y="1308295"/>
                </a:cubicBezTo>
                <a:cubicBezTo>
                  <a:pt x="4930726" y="1376289"/>
                  <a:pt x="5467643" y="1448972"/>
                  <a:pt x="5795889" y="1491175"/>
                </a:cubicBezTo>
                <a:cubicBezTo>
                  <a:pt x="6124135" y="1533378"/>
                  <a:pt x="6485206" y="1561514"/>
                  <a:pt x="6485206" y="1561514"/>
                </a:cubicBezTo>
                <a:lnTo>
                  <a:pt x="6485206" y="1561514"/>
                </a:ln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0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214" y="1857681"/>
                <a:ext cx="1104470" cy="12311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5-Point Star 18"/>
          <p:cNvSpPr/>
          <p:nvPr/>
        </p:nvSpPr>
        <p:spPr>
          <a:xfrm>
            <a:off x="11800689" y="194772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Γ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64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500256" y="2416601"/>
            <a:ext cx="706581" cy="782782"/>
          </a:xfrm>
          <a:prstGeom prst="roundRect">
            <a:avLst/>
          </a:prstGeom>
          <a:noFill/>
          <a:ln w="5715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4800" b="1" i="1" smtClean="0">
                          <a:solidFill>
                            <a:srgbClr val="79D758"/>
                          </a:solidFill>
                          <a:latin typeface="Cambria Math" charset="0"/>
                        </a:rPr>
                        <m:t>𝟓𝟑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3.5</m:t>
                              </m:r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+1−1.5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1.5(</m:t>
                          </m:r>
                          <m: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3.5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2279073"/>
                <a:ext cx="11596254" cy="158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332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042063" y="2018421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53%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34218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0" y="476627"/>
            <a:ext cx="7276084" cy="5845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V="1">
            <a:off x="11344314" y="476627"/>
            <a:ext cx="266160" cy="5845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024" y="3885363"/>
                <a:ext cx="7054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59" r="-689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1119049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3429000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204775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004" y="2774015"/>
                <a:ext cx="3574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5-Point Star 12"/>
          <p:cNvSpPr/>
          <p:nvPr/>
        </p:nvSpPr>
        <p:spPr>
          <a:xfrm>
            <a:off x="7515306" y="3104147"/>
            <a:ext cx="381933" cy="324853"/>
          </a:xfrm>
          <a:prstGeom prst="star5">
            <a:avLst>
              <a:gd name="adj" fmla="val 25798"/>
              <a:gd name="hf" fmla="val 105146"/>
              <a:gd name="vf" fmla="val 110557"/>
            </a:avLst>
          </a:prstGeom>
          <a:solidFill>
            <a:schemeClr val="accent6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270711"/>
            <a:ext cx="44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prevalence in unexposed: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42%</a:t>
            </a:r>
          </a:p>
          <a:p>
            <a:r>
              <a:rPr lang="en-US" sz="24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 association: </a:t>
            </a:r>
            <a:r>
              <a:rPr lang="en-US" sz="24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2.37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947" y="5552811"/>
            <a:ext cx="3165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E-value</a:t>
            </a:r>
          </a:p>
        </p:txBody>
      </p:sp>
    </p:spTree>
    <p:extLst>
      <p:ext uri="{BB962C8B-B14F-4D97-AF65-F5344CB8AC3E}">
        <p14:creationId xmlns:p14="http://schemas.microsoft.com/office/powerpoint/2010/main" val="14394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is the unmeasured confounder of the outcome?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3. How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independent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is the unmeasured confounder from the other covariates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9349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CFA6A5-A5F5-6341-887A-C8492F8F1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" t="-11153" r="-1410" b="31809"/>
          <a:stretch/>
        </p:blipFill>
        <p:spPr>
          <a:xfrm>
            <a:off x="786401" y="-885772"/>
            <a:ext cx="9907998" cy="85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4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C17E-7BA9-0043-904C-3E35BD4A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ggdag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81BD-61C1-F149-80DC-F53A3BCC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malcolmbarrett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ggdag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40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1044311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8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/bios8375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18050"/>
            <a:ext cx="859125" cy="69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6" y="4305300"/>
            <a:ext cx="1037452" cy="842364"/>
          </a:xfrm>
          <a:prstGeom prst="rect">
            <a:avLst/>
          </a:prstGeom>
        </p:spPr>
      </p:pic>
      <p:sp>
        <p:nvSpPr>
          <p:cNvPr id="9" name="AutoShape 24">
            <a:extLst>
              <a:ext uri="{FF2B5EF4-FFF2-40B4-BE49-F238E27FC236}">
                <a16:creationId xmlns:a16="http://schemas.microsoft.com/office/drawing/2014/main" id="{0DB72493-98FF-B04D-BC4F-985AF96C5A8D}"/>
              </a:ext>
            </a:extLst>
          </p:cNvPr>
          <p:cNvSpPr>
            <a:spLocks/>
          </p:cNvSpPr>
          <p:nvPr/>
        </p:nvSpPr>
        <p:spPr bwMode="auto">
          <a:xfrm>
            <a:off x="685801" y="2890241"/>
            <a:ext cx="795625" cy="1001317"/>
          </a:xfrm>
          <a:custGeom>
            <a:avLst/>
            <a:gdLst/>
            <a:ahLst/>
            <a:cxnLst/>
            <a:rect l="0" t="0" r="r" b="b"/>
            <a:pathLst>
              <a:path w="21600" h="21471">
                <a:moveTo>
                  <a:pt x="812" y="3690"/>
                </a:moveTo>
                <a:lnTo>
                  <a:pt x="20788" y="3690"/>
                </a:lnTo>
                <a:lnTo>
                  <a:pt x="20788" y="4974"/>
                </a:lnTo>
                <a:lnTo>
                  <a:pt x="812" y="4974"/>
                </a:lnTo>
                <a:cubicBezTo>
                  <a:pt x="812" y="4974"/>
                  <a:pt x="812" y="3690"/>
                  <a:pt x="812" y="3690"/>
                </a:cubicBezTo>
                <a:close/>
                <a:moveTo>
                  <a:pt x="17837" y="6667"/>
                </a:moveTo>
                <a:cubicBezTo>
                  <a:pt x="17838" y="6738"/>
                  <a:pt x="17812" y="6807"/>
                  <a:pt x="17762" y="6867"/>
                </a:cubicBezTo>
                <a:lnTo>
                  <a:pt x="17365" y="7916"/>
                </a:lnTo>
                <a:lnTo>
                  <a:pt x="16947" y="7607"/>
                </a:lnTo>
                <a:lnTo>
                  <a:pt x="13992" y="10270"/>
                </a:lnTo>
                <a:cubicBezTo>
                  <a:pt x="13854" y="10393"/>
                  <a:pt x="13594" y="10394"/>
                  <a:pt x="13443" y="10276"/>
                </a:cubicBezTo>
                <a:lnTo>
                  <a:pt x="12486" y="9524"/>
                </a:lnTo>
                <a:lnTo>
                  <a:pt x="9824" y="11902"/>
                </a:lnTo>
                <a:cubicBezTo>
                  <a:pt x="9687" y="12024"/>
                  <a:pt x="9441" y="12025"/>
                  <a:pt x="9281" y="11912"/>
                </a:cubicBezTo>
                <a:lnTo>
                  <a:pt x="7737" y="10813"/>
                </a:lnTo>
                <a:lnTo>
                  <a:pt x="4193" y="13854"/>
                </a:lnTo>
                <a:cubicBezTo>
                  <a:pt x="4118" y="13919"/>
                  <a:pt x="4026" y="13953"/>
                  <a:pt x="3928" y="13953"/>
                </a:cubicBezTo>
                <a:cubicBezTo>
                  <a:pt x="3764" y="13953"/>
                  <a:pt x="3608" y="13856"/>
                  <a:pt x="3549" y="13718"/>
                </a:cubicBezTo>
                <a:cubicBezTo>
                  <a:pt x="3496" y="13593"/>
                  <a:pt x="3531" y="13462"/>
                  <a:pt x="3642" y="13366"/>
                </a:cubicBezTo>
                <a:lnTo>
                  <a:pt x="7436" y="10110"/>
                </a:lnTo>
                <a:cubicBezTo>
                  <a:pt x="7577" y="9989"/>
                  <a:pt x="7817" y="9988"/>
                  <a:pt x="7976" y="10101"/>
                </a:cubicBezTo>
                <a:lnTo>
                  <a:pt x="9515" y="11197"/>
                </a:lnTo>
                <a:lnTo>
                  <a:pt x="12191" y="8807"/>
                </a:lnTo>
                <a:cubicBezTo>
                  <a:pt x="12330" y="8683"/>
                  <a:pt x="12590" y="8683"/>
                  <a:pt x="12739" y="8801"/>
                </a:cubicBezTo>
                <a:lnTo>
                  <a:pt x="13695" y="9553"/>
                </a:lnTo>
                <a:lnTo>
                  <a:pt x="16347" y="7162"/>
                </a:lnTo>
                <a:lnTo>
                  <a:pt x="15880" y="6816"/>
                </a:lnTo>
                <a:lnTo>
                  <a:pt x="18076" y="6038"/>
                </a:lnTo>
                <a:cubicBezTo>
                  <a:pt x="18076" y="6038"/>
                  <a:pt x="17837" y="6667"/>
                  <a:pt x="17837" y="6667"/>
                </a:cubicBezTo>
                <a:close/>
                <a:moveTo>
                  <a:pt x="0" y="5722"/>
                </a:moveTo>
                <a:lnTo>
                  <a:pt x="1145" y="5722"/>
                </a:lnTo>
                <a:lnTo>
                  <a:pt x="1145" y="15493"/>
                </a:lnTo>
                <a:lnTo>
                  <a:pt x="6392" y="15493"/>
                </a:lnTo>
                <a:lnTo>
                  <a:pt x="3913" y="20872"/>
                </a:lnTo>
                <a:cubicBezTo>
                  <a:pt x="3852" y="21005"/>
                  <a:pt x="3866" y="21150"/>
                  <a:pt x="3953" y="21270"/>
                </a:cubicBezTo>
                <a:cubicBezTo>
                  <a:pt x="4040" y="21392"/>
                  <a:pt x="4192" y="21471"/>
                  <a:pt x="4339" y="21471"/>
                </a:cubicBezTo>
                <a:cubicBezTo>
                  <a:pt x="4492" y="21471"/>
                  <a:pt x="4622" y="21387"/>
                  <a:pt x="4687" y="21247"/>
                </a:cubicBezTo>
                <a:lnTo>
                  <a:pt x="7317" y="15541"/>
                </a:lnTo>
                <a:cubicBezTo>
                  <a:pt x="7325" y="15525"/>
                  <a:pt x="7331" y="15509"/>
                  <a:pt x="7336" y="15493"/>
                </a:cubicBezTo>
                <a:lnTo>
                  <a:pt x="14264" y="15493"/>
                </a:lnTo>
                <a:cubicBezTo>
                  <a:pt x="14270" y="15509"/>
                  <a:pt x="14276" y="15525"/>
                  <a:pt x="14283" y="15541"/>
                </a:cubicBezTo>
                <a:lnTo>
                  <a:pt x="16913" y="21247"/>
                </a:lnTo>
                <a:cubicBezTo>
                  <a:pt x="16978" y="21387"/>
                  <a:pt x="17108" y="21471"/>
                  <a:pt x="17262" y="21471"/>
                </a:cubicBezTo>
                <a:cubicBezTo>
                  <a:pt x="17409" y="21471"/>
                  <a:pt x="17560" y="21392"/>
                  <a:pt x="17647" y="21270"/>
                </a:cubicBezTo>
                <a:cubicBezTo>
                  <a:pt x="17734" y="21150"/>
                  <a:pt x="17748" y="21005"/>
                  <a:pt x="17687" y="20872"/>
                </a:cubicBezTo>
                <a:lnTo>
                  <a:pt x="15208" y="15493"/>
                </a:lnTo>
                <a:lnTo>
                  <a:pt x="20455" y="15493"/>
                </a:lnTo>
                <a:lnTo>
                  <a:pt x="20455" y="5722"/>
                </a:lnTo>
                <a:lnTo>
                  <a:pt x="21600" y="5722"/>
                </a:lnTo>
                <a:lnTo>
                  <a:pt x="21600" y="2941"/>
                </a:lnTo>
                <a:lnTo>
                  <a:pt x="11238" y="2941"/>
                </a:lnTo>
                <a:lnTo>
                  <a:pt x="11238" y="384"/>
                </a:lnTo>
                <a:cubicBezTo>
                  <a:pt x="11238" y="-129"/>
                  <a:pt x="10362" y="-128"/>
                  <a:pt x="10362" y="384"/>
                </a:cubicBezTo>
                <a:lnTo>
                  <a:pt x="10362" y="2941"/>
                </a:lnTo>
                <a:lnTo>
                  <a:pt x="0" y="2941"/>
                </a:lnTo>
                <a:cubicBezTo>
                  <a:pt x="0" y="2941"/>
                  <a:pt x="0" y="5722"/>
                  <a:pt x="0" y="5722"/>
                </a:cubicBezTo>
                <a:close/>
                <a:moveTo>
                  <a:pt x="0" y="5722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5283</TotalTime>
  <Words>1063</Words>
  <Application>Microsoft Macintosh PowerPoint</Application>
  <PresentationFormat>Widescreen</PresentationFormat>
  <Paragraphs>254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Franklin Gothic Heavy</vt:lpstr>
      <vt:lpstr>Franklin Gothic Medium</vt:lpstr>
      <vt:lpstr>Mangal</vt:lpstr>
      <vt:lpstr>Monaco</vt:lpstr>
      <vt:lpstr>Times New Roman</vt:lpstr>
      <vt:lpstr>Wingdings</vt:lpstr>
      <vt:lpstr>Office Theme</vt:lpstr>
      <vt:lpstr>Sensitivity to Unmeasured Confounding</vt:lpstr>
      <vt:lpstr>PowerPoint Presentation</vt:lpstr>
      <vt:lpstr>Meaningful confounders</vt:lpstr>
      <vt:lpstr>Meaningful confounders</vt:lpstr>
      <vt:lpstr>PowerPoint Presentation</vt:lpstr>
      <vt:lpstr>PowerPoint Presentation</vt:lpstr>
      <vt:lpstr>Propensity Scores</vt:lpstr>
      <vt:lpstr>Standardized mean difference</vt:lpstr>
      <vt:lpstr>Standardized Mean Difference</vt:lpstr>
      <vt:lpstr>PowerPoint Presentation</vt:lpstr>
      <vt:lpstr>Meaningful confounders</vt:lpstr>
      <vt:lpstr>PowerPoint Presentation</vt:lpstr>
      <vt:lpstr>unmeasured confounding</vt:lpstr>
      <vt:lpstr>Quantify unmeasured confounding</vt:lpstr>
      <vt:lpstr>All you need</vt:lpstr>
      <vt:lpstr>All you need</vt:lpstr>
      <vt:lpstr>All you need</vt:lpstr>
      <vt:lpstr>Tipping point analyses</vt:lpstr>
      <vt:lpstr>All you need</vt:lpstr>
      <vt:lpstr>All you need</vt:lpstr>
      <vt:lpstr>Tipping point analysis</vt:lpstr>
      <vt:lpstr>PowerPoint Presentation</vt:lpstr>
      <vt:lpstr>Tipping point analysis</vt:lpstr>
      <vt:lpstr>PowerPoint Presentation</vt:lpstr>
      <vt:lpstr>Tipping point analysis</vt:lpstr>
      <vt:lpstr>Tipping point analysis</vt:lpstr>
      <vt:lpstr>Standardized Mean Difference</vt:lpstr>
      <vt:lpstr>Standardized Mean Difference</vt:lpstr>
      <vt:lpstr>PowerPoint Presentation</vt:lpstr>
      <vt:lpstr>Tipping point analysis</vt:lpstr>
      <vt:lpstr>Tipping point analysis</vt:lpstr>
      <vt:lpstr>Tipping point analysis</vt:lpstr>
      <vt:lpstr>Tipping point analysis</vt:lpstr>
      <vt:lpstr>PowerPoint Presentation</vt:lpstr>
      <vt:lpstr>PowerPoint Presentation</vt:lpstr>
      <vt:lpstr>Tipping point analysis</vt:lpstr>
      <vt:lpstr>Tipping point analysis</vt:lpstr>
      <vt:lpstr>PowerPoint Presentation</vt:lpstr>
      <vt:lpstr>PowerPoint Presentation</vt:lpstr>
      <vt:lpstr>PowerPoint Presentation</vt:lpstr>
      <vt:lpstr>ggdag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88</cp:revision>
  <dcterms:created xsi:type="dcterms:W3CDTF">2017-11-08T23:32:53Z</dcterms:created>
  <dcterms:modified xsi:type="dcterms:W3CDTF">2018-02-09T22:25:21Z</dcterms:modified>
</cp:coreProperties>
</file>